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9" r:id="rId1"/>
  </p:sldMasterIdLst>
  <p:notesMasterIdLst>
    <p:notesMasterId r:id="rId4"/>
  </p:notesMasterIdLst>
  <p:sldIdLst>
    <p:sldId id="396" r:id="rId2"/>
    <p:sldId id="394" r:id="rId3"/>
  </p:sldIdLst>
  <p:sldSz cx="9906000" cy="6858000" type="A4"/>
  <p:notesSz cx="6797675" cy="99266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292929"/>
        </a:solidFill>
        <a:latin typeface="HGP創英角ｺﾞｼｯｸUB" panose="020B0900000000000000" pitchFamily="50" charset="-128"/>
        <a:ea typeface="HGP創英角ｺﾞｼｯｸUB" panose="020B0900000000000000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292929"/>
        </a:solidFill>
        <a:latin typeface="HGP創英角ｺﾞｼｯｸUB" panose="020B0900000000000000" pitchFamily="50" charset="-128"/>
        <a:ea typeface="HGP創英角ｺﾞｼｯｸUB" panose="020B0900000000000000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292929"/>
        </a:solidFill>
        <a:latin typeface="HGP創英角ｺﾞｼｯｸUB" panose="020B0900000000000000" pitchFamily="50" charset="-128"/>
        <a:ea typeface="HGP創英角ｺﾞｼｯｸUB" panose="020B0900000000000000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292929"/>
        </a:solidFill>
        <a:latin typeface="HGP創英角ｺﾞｼｯｸUB" panose="020B0900000000000000" pitchFamily="50" charset="-128"/>
        <a:ea typeface="HGP創英角ｺﾞｼｯｸUB" panose="020B0900000000000000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292929"/>
        </a:solidFill>
        <a:latin typeface="HGP創英角ｺﾞｼｯｸUB" panose="020B0900000000000000" pitchFamily="50" charset="-128"/>
        <a:ea typeface="HGP創英角ｺﾞｼｯｸUB" panose="020B0900000000000000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rgbClr val="292929"/>
        </a:solidFill>
        <a:latin typeface="HGP創英角ｺﾞｼｯｸUB" panose="020B0900000000000000" pitchFamily="50" charset="-128"/>
        <a:ea typeface="HGP創英角ｺﾞｼｯｸUB" panose="020B0900000000000000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rgbClr val="292929"/>
        </a:solidFill>
        <a:latin typeface="HGP創英角ｺﾞｼｯｸUB" panose="020B0900000000000000" pitchFamily="50" charset="-128"/>
        <a:ea typeface="HGP創英角ｺﾞｼｯｸUB" panose="020B0900000000000000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rgbClr val="292929"/>
        </a:solidFill>
        <a:latin typeface="HGP創英角ｺﾞｼｯｸUB" panose="020B0900000000000000" pitchFamily="50" charset="-128"/>
        <a:ea typeface="HGP創英角ｺﾞｼｯｸUB" panose="020B0900000000000000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rgbClr val="292929"/>
        </a:solidFill>
        <a:latin typeface="HGP創英角ｺﾞｼｯｸUB" panose="020B0900000000000000" pitchFamily="50" charset="-128"/>
        <a:ea typeface="HGP創英角ｺﾞｼｯｸUB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92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高田聡" initials="高田聡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111"/>
    <a:srgbClr val="FF9900"/>
    <a:srgbClr val="FFFFCC"/>
    <a:srgbClr val="EAEAEA"/>
    <a:srgbClr val="4DD6D3"/>
    <a:srgbClr val="CCFFCC"/>
    <a:srgbClr val="CC0066"/>
    <a:srgbClr val="006600"/>
    <a:srgbClr val="006666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50" autoAdjust="0"/>
    <p:restoredTop sz="93548" autoAdjust="0"/>
  </p:normalViewPr>
  <p:slideViewPr>
    <p:cSldViewPr>
      <p:cViewPr>
        <p:scale>
          <a:sx n="85" d="100"/>
          <a:sy n="85" d="100"/>
        </p:scale>
        <p:origin x="-1008" y="-72"/>
      </p:cViewPr>
      <p:guideLst>
        <p:guide orient="horz" pos="4292"/>
        <p:guide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4002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14" tIns="45611" rIns="91214" bIns="45611" numCol="1" anchor="t" anchorCtr="0" compatLnSpc="1">
            <a:prstTxWarp prst="textNoShape">
              <a:avLst/>
            </a:prstTxWarp>
          </a:bodyPr>
          <a:lstStyle>
            <a:lvl1pPr algn="l" defTabSz="909782" eaLnBrk="1" hangingPunct="1">
              <a:spcBef>
                <a:spcPct val="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14" tIns="45611" rIns="91214" bIns="45611" numCol="1" anchor="t" anchorCtr="0" compatLnSpc="1">
            <a:prstTxWarp prst="textNoShape">
              <a:avLst/>
            </a:prstTxWarp>
          </a:bodyPr>
          <a:lstStyle>
            <a:lvl1pPr algn="r" defTabSz="909782" eaLnBrk="1" hangingPunct="1">
              <a:spcBef>
                <a:spcPct val="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2713" y="533400"/>
            <a:ext cx="6572250" cy="4551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67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58750" y="5287963"/>
            <a:ext cx="6480175" cy="408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14" tIns="45611" rIns="91214" bIns="456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14" tIns="45611" rIns="91214" bIns="45611" numCol="1" anchor="b" anchorCtr="0" compatLnSpc="1">
            <a:prstTxWarp prst="textNoShape">
              <a:avLst/>
            </a:prstTxWarp>
          </a:bodyPr>
          <a:lstStyle>
            <a:lvl1pPr algn="l" defTabSz="909782" eaLnBrk="1" hangingPunct="1">
              <a:spcBef>
                <a:spcPct val="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67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14" tIns="45611" rIns="91214" bIns="45611" numCol="1" anchor="b" anchorCtr="0" compatLnSpc="1">
            <a:prstTxWarp prst="textNoShape">
              <a:avLst/>
            </a:prstTxWarp>
          </a:bodyPr>
          <a:lstStyle>
            <a:lvl1pPr algn="r" defTabSz="909782" eaLnBrk="1" hangingPunct="1">
              <a:spcBef>
                <a:spcPct val="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18E3D94B-4F8A-4A37-8285-55DA8CA4F2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13067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ＭＳ ＰＲゴシック" panose="020B0500000000000000" pitchFamily="50" charset="-128"/>
        <a:ea typeface="ＭＳ ＰＲゴシック" panose="020B0500000000000000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ＭＳ ＰＲゴシック" panose="020B0500000000000000" pitchFamily="50" charset="-128"/>
        <a:ea typeface="ＭＳ ＰＲゴシック" panose="020B0500000000000000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ＭＳ ＰＲゴシック" panose="020B0500000000000000" pitchFamily="50" charset="-128"/>
        <a:ea typeface="ＭＳ ＰＲゴシック" panose="020B0500000000000000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ＭＳ ＰＲゴシック" panose="020B0500000000000000" pitchFamily="50" charset="-128"/>
        <a:ea typeface="ＭＳ ＰＲゴシック" panose="020B0500000000000000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ＭＳ ＰＲゴシック" panose="020B0500000000000000" pitchFamily="50" charset="-128"/>
        <a:ea typeface="ＭＳ ＰＲゴシック" panose="020B0500000000000000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0" y="2132013"/>
            <a:ext cx="9906000" cy="2447925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algn="ctr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742950" indent="-28575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 marL="1143000" indent="-22860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 marL="1600200" indent="-22860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 marL="2057400" indent="-22860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2360613"/>
            <a:ext cx="99060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0" y="4364038"/>
            <a:ext cx="99060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pic>
        <p:nvPicPr>
          <p:cNvPr id="7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838" y="1212850"/>
            <a:ext cx="328453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973388" y="4791075"/>
            <a:ext cx="3962400" cy="725488"/>
          </a:xfrm>
        </p:spPr>
        <p:txBody>
          <a:bodyPr anchor="b"/>
          <a:lstStyle>
            <a:lvl1pPr marL="0" indent="0" algn="ctr">
              <a:buFont typeface="Wingdings" panose="05000000000000000000" pitchFamily="2" charset="2"/>
              <a:buNone/>
              <a:defRPr sz="100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/>
            <a:r>
              <a:rPr lang="en-US" altLang="ja-JP" noProof="0" smtClean="0"/>
              <a:t>2009.5.22</a:t>
            </a:r>
          </a:p>
          <a:p>
            <a:pPr lvl="0"/>
            <a:r>
              <a:rPr lang="ja-JP" altLang="en-US" noProof="0" smtClean="0"/>
              <a:t>サンドグラス株式会社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744538" y="2789238"/>
            <a:ext cx="8420100" cy="1143000"/>
          </a:xfrm>
          <a:extLst>
            <a:ext uri="{91240B29-F687-4F45-9708-019B960494DF}">
              <a14:hiddenLine xmlns:a14="http://schemas.microsoft.com/office/drawing/2010/main" w="19050" cap="rnd">
                <a:solidFill>
                  <a:srgbClr val="969696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2000"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3675" y="6021388"/>
            <a:ext cx="9440863" cy="6334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kumimoji="0" sz="900">
                <a:solidFill>
                  <a:srgbClr val="3333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anose="020B0502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Confidential Information </a:t>
            </a:r>
          </a:p>
        </p:txBody>
      </p:sp>
    </p:spTree>
    <p:extLst>
      <p:ext uri="{BB962C8B-B14F-4D97-AF65-F5344CB8AC3E}">
        <p14:creationId xmlns:p14="http://schemas.microsoft.com/office/powerpoint/2010/main" val="2012604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65950" y="69850"/>
            <a:ext cx="2279650" cy="38925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2238" y="69850"/>
            <a:ext cx="6691312" cy="38925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AutoShap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3CB0B-1837-4D9D-BD99-FBE76205EA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172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6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 marL="742950" indent="-285750">
              <a:buFont typeface="Wingdings" panose="05000000000000000000" pitchFamily="2" charset="2"/>
              <a:buChar char="l"/>
              <a:defRPr>
                <a:solidFill>
                  <a:srgbClr val="111111"/>
                </a:solidFill>
              </a:defRPr>
            </a:lvl2pPr>
            <a:lvl3pPr marL="1143000" indent="-228600">
              <a:buFont typeface="Wingdings" panose="05000000000000000000" pitchFamily="2" charset="2"/>
              <a:buChar char="Ø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AutoShap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49DFF-F3BE-4582-8D84-3CC74DFC01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76252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AutoShap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EB5C9-80C1-42E8-BC8D-4C25415B1C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76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7850" y="914400"/>
            <a:ext cx="4257675" cy="30480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87925" y="914400"/>
            <a:ext cx="4257675" cy="30480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AutoShap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7247A-F384-4590-B501-4916F6205C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6697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AutoShap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0A8D9-CA96-4D1C-AE01-FFC9A899D5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3743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AutoShap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61D63-F7BC-44F8-A393-1EB66C8D9C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0517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AutoShap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6C9E7-D2F3-4347-8330-9D4964ED28D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233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AutoShap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3949C-DD8A-42F8-82D3-0C67B28883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9002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AutoShap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4BEF3-E71B-4C94-9E01-581CD62752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23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/>
        </p:nvSpPr>
        <p:spPr bwMode="auto">
          <a:xfrm>
            <a:off x="0" y="6597650"/>
            <a:ext cx="9906000" cy="260350"/>
          </a:xfrm>
          <a:prstGeom prst="rect">
            <a:avLst/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742950" indent="-28575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 marL="1143000" indent="-22860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 marL="1600200" indent="-22860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 marL="2057400" indent="-22860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69850"/>
            <a:ext cx="7924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7850" y="914400"/>
            <a:ext cx="86677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103" name="AutoShap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15438" y="6634163"/>
            <a:ext cx="911225" cy="2270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0C0C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000" tIns="45720" rIns="54000" bIns="45720" numCol="1" anchor="b" anchorCtr="1" compatLnSpc="1">
            <a:prstTxWarp prst="textNoShape">
              <a:avLst/>
            </a:prstTxWarp>
            <a:spAutoFit/>
          </a:bodyPr>
          <a:lstStyle>
            <a:lvl1pPr algn="l" eaLnBrk="1" hangingPunct="1">
              <a:spcBef>
                <a:spcPct val="0"/>
              </a:spcBef>
              <a:defRPr kumimoji="0" sz="800">
                <a:solidFill>
                  <a:schemeClr val="bg1"/>
                </a:solidFill>
                <a:latin typeface="Century Gothic" panose="020B0502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2C3CEB00-6F75-4879-9FEB-59511AD05CF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30" name="AutoShape 9"/>
          <p:cNvSpPr>
            <a:spLocks noChangeArrowheads="1"/>
          </p:cNvSpPr>
          <p:nvPr/>
        </p:nvSpPr>
        <p:spPr bwMode="auto">
          <a:xfrm>
            <a:off x="-11113" y="6664325"/>
            <a:ext cx="2024063" cy="1397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0C0C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0800" bIns="10800" anchor="ctr">
            <a:spAutoFit/>
          </a:bodyPr>
          <a:lstStyle>
            <a:lvl1pPr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742950" indent="-28575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 marL="1143000" indent="-22860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 marL="1600200" indent="-22860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 marL="2057400" indent="-228600" algn="ctr">
              <a:spcBef>
                <a:spcPct val="50000"/>
              </a:spcBef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200">
                <a:solidFill>
                  <a:srgbClr val="29292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9pPr>
          </a:lstStyle>
          <a:p>
            <a:pPr algn="l" eaLnBrk="1" hangingPunct="1">
              <a:spcBef>
                <a:spcPct val="0"/>
              </a:spcBef>
              <a:defRPr/>
            </a:pPr>
            <a:r>
              <a:rPr kumimoji="0" lang="en-US" altLang="ja-JP" sz="700" smtClean="0">
                <a:solidFill>
                  <a:schemeClr val="bg1"/>
                </a:solidFill>
                <a:latin typeface="Century Gothic" panose="020B0502020202020204" pitchFamily="34" charset="0"/>
                <a:ea typeface="ＭＳ Ｐゴシック" panose="020B0600070205080204" pitchFamily="50" charset="-128"/>
              </a:rPr>
              <a:t>Confidential Information </a:t>
            </a:r>
          </a:p>
        </p:txBody>
      </p:sp>
      <p:sp>
        <p:nvSpPr>
          <p:cNvPr id="1031" name="Line 21"/>
          <p:cNvSpPr>
            <a:spLocks noChangeShapeType="1"/>
          </p:cNvSpPr>
          <p:nvPr/>
        </p:nvSpPr>
        <p:spPr bwMode="auto">
          <a:xfrm>
            <a:off x="-103188" y="549275"/>
            <a:ext cx="10179051" cy="0"/>
          </a:xfrm>
          <a:prstGeom prst="line">
            <a:avLst/>
          </a:prstGeom>
          <a:noFill/>
          <a:ln w="317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ja-JP" altLang="en-US"/>
          </a:p>
        </p:txBody>
      </p:sp>
      <p:pic>
        <p:nvPicPr>
          <p:cNvPr id="1032" name="図 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5" y="101600"/>
            <a:ext cx="18383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000" kern="1200">
          <a:solidFill>
            <a:srgbClr val="1C1C1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000">
          <a:solidFill>
            <a:srgbClr val="1C1C1C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000">
          <a:solidFill>
            <a:srgbClr val="1C1C1C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000">
          <a:solidFill>
            <a:srgbClr val="1C1C1C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000">
          <a:solidFill>
            <a:srgbClr val="1C1C1C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1000">
          <a:solidFill>
            <a:srgbClr val="1C1C1C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1000">
          <a:solidFill>
            <a:srgbClr val="1C1C1C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1000">
          <a:solidFill>
            <a:srgbClr val="1C1C1C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1000">
          <a:solidFill>
            <a:srgbClr val="1C1C1C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kumimoji="1" sz="1400" kern="1200">
          <a:solidFill>
            <a:srgbClr val="29292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kumimoji="1" sz="1400" kern="1200">
          <a:solidFill>
            <a:srgbClr val="008000"/>
          </a:solidFill>
          <a:latin typeface="+mj-lt"/>
          <a:ea typeface="+mj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l"/>
        <a:defRPr kumimoji="1" sz="1200" kern="1200">
          <a:solidFill>
            <a:srgbClr val="292929"/>
          </a:solidFill>
          <a:latin typeface="+mj-lt"/>
          <a:ea typeface="+mj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kumimoji="1" sz="1000" kern="1200">
          <a:solidFill>
            <a:srgbClr val="292929"/>
          </a:solidFill>
          <a:latin typeface="+mj-lt"/>
          <a:ea typeface="+mj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kumimoji="1" sz="1000" kern="1200">
          <a:solidFill>
            <a:srgbClr val="292929"/>
          </a:solidFill>
          <a:latin typeface="+mj-lt"/>
          <a:ea typeface="+mj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facebook</a:t>
            </a:r>
            <a:r>
              <a:rPr kumimoji="1" lang="ja-JP" altLang="en-US" b="1" dirty="0" err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での</a:t>
            </a:r>
            <a:r>
              <a:rPr kumimoji="1"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情報の拡散について</a:t>
            </a:r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49DFF-F3BE-4582-8D84-3CC74DFC01F5}" type="slidenum">
              <a:rPr lang="en-US" altLang="ja-JP" smtClean="0"/>
              <a:pPr>
                <a:defRPr/>
              </a:pPr>
              <a:t>0</a:t>
            </a:fld>
            <a:endParaRPr lang="en-US" altLang="ja-JP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69424" y="53975"/>
            <a:ext cx="864096" cy="276999"/>
          </a:xfrm>
          <a:prstGeom prst="rect">
            <a:avLst/>
          </a:prstGeom>
          <a:ln>
            <a:solidFill>
              <a:srgbClr val="11111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ysClr val="windowText" lastClr="000000"/>
                </a:solidFill>
              </a:rPr>
              <a:t>参考　</a:t>
            </a:r>
            <a:r>
              <a:rPr kumimoji="1" lang="en-US" altLang="ja-JP" dirty="0" smtClean="0">
                <a:solidFill>
                  <a:sysClr val="windowText" lastClr="000000"/>
                </a:solidFill>
              </a:rPr>
              <a:t>3</a:t>
            </a:r>
            <a:endParaRPr kumimoji="1" lang="ja-JP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7" name="ホームベース 6"/>
          <p:cNvSpPr/>
          <p:nvPr/>
        </p:nvSpPr>
        <p:spPr bwMode="auto">
          <a:xfrm rot="5400000">
            <a:off x="4484948" y="-698774"/>
            <a:ext cx="1224136" cy="5184576"/>
          </a:xfrm>
          <a:prstGeom prst="homePlate">
            <a:avLst>
              <a:gd name="adj" fmla="val 31915"/>
            </a:avLst>
          </a:prstGeom>
          <a:solidFill>
            <a:srgbClr val="FFC000"/>
          </a:solidFill>
          <a:ln w="12700" cap="rnd" cmpd="sng" algn="ctr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vert270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11/13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にニッポンセレクト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.com</a:t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en-US" altLang="ja-JP" sz="1200" b="0" i="0" u="none" strike="noStrike" cap="none" normalizeH="0" baseline="0" dirty="0" err="1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facebook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ページ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にて各都道府県青連の商品を公開</a:t>
            </a:r>
            <a:endParaRPr kumimoji="1" lang="ja-JP" altLang="en-US" sz="1200" b="0" i="0" u="none" strike="noStrike" cap="none" normalizeH="0" baseline="0" dirty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ホームベース 7"/>
          <p:cNvSpPr/>
          <p:nvPr/>
        </p:nvSpPr>
        <p:spPr bwMode="auto">
          <a:xfrm rot="5400000">
            <a:off x="4476118" y="610191"/>
            <a:ext cx="1224136" cy="5184576"/>
          </a:xfrm>
          <a:prstGeom prst="homePlate">
            <a:avLst>
              <a:gd name="adj" fmla="val 29556"/>
            </a:avLst>
          </a:prstGeom>
          <a:solidFill>
            <a:srgbClr val="FFC000"/>
          </a:solidFill>
          <a:ln w="12700" cap="rnd" cmpd="sng" algn="ctr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vert270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11/13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以降、各県青連及び都道府県青連会長の</a:t>
            </a:r>
            <a:r>
              <a:rPr kumimoji="1" lang="en-US" altLang="ja-JP" sz="1200" b="0" i="0" u="none" strike="noStrike" cap="none" normalizeH="0" baseline="0" dirty="0" err="1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facebook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ページアカウント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ニッポンセレクト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.com </a:t>
            </a:r>
            <a:r>
              <a:rPr kumimoji="1" lang="en-US" altLang="ja-JP" sz="1200" b="0" i="0" u="none" strike="noStrike" cap="none" normalizeH="0" baseline="0" dirty="0" err="1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facebook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ページの対象商品に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「いいね！」と「シェア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」をしてください。</a:t>
            </a:r>
            <a:endParaRPr kumimoji="1" lang="ja-JP" altLang="en-US" sz="1200" b="0" i="0" u="none" strike="noStrike" cap="none" normalizeH="0" baseline="0" dirty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ホームベース 8"/>
          <p:cNvSpPr/>
          <p:nvPr/>
        </p:nvSpPr>
        <p:spPr bwMode="auto">
          <a:xfrm rot="5400000">
            <a:off x="4469117" y="1893514"/>
            <a:ext cx="1224136" cy="5184576"/>
          </a:xfrm>
          <a:prstGeom prst="homePlate">
            <a:avLst>
              <a:gd name="adj" fmla="val 35847"/>
            </a:avLst>
          </a:prstGeom>
          <a:solidFill>
            <a:srgbClr val="FFC000"/>
          </a:solidFill>
          <a:ln w="12700" cap="rnd" cmpd="sng" algn="ctr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vert270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上記を各県下商工会青年部に周知し、「いいね！」の実施をお願いします。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加えて</a:t>
            </a:r>
            <a:r>
              <a:rPr lang="ja-JP" altLang="en-US" dirty="0" smtClean="0"/>
              <a:t>青年部員個人</a:t>
            </a:r>
            <a:r>
              <a:rPr lang="ja-JP" altLang="en-US" dirty="0"/>
              <a:t>の</a:t>
            </a:r>
            <a:r>
              <a:rPr lang="en-US" altLang="ja-JP" dirty="0" err="1"/>
              <a:t>facebook</a:t>
            </a:r>
            <a:r>
              <a:rPr lang="ja-JP" altLang="en-US" dirty="0"/>
              <a:t>アカウントで</a:t>
            </a:r>
            <a:br>
              <a:rPr lang="ja-JP" altLang="en-US" dirty="0"/>
            </a:br>
            <a:r>
              <a:rPr lang="ja-JP" altLang="en-US" dirty="0"/>
              <a:t>各県</a:t>
            </a:r>
            <a:r>
              <a:rPr lang="ja-JP" altLang="en-US" dirty="0" smtClean="0"/>
              <a:t>青連及び県青連会長の</a:t>
            </a:r>
            <a:r>
              <a:rPr lang="en-US" altLang="ja-JP" dirty="0" err="1"/>
              <a:t>facebook</a:t>
            </a:r>
            <a:r>
              <a:rPr lang="ja-JP" altLang="en-US" dirty="0"/>
              <a:t>アカウントよりシェアされた対象商品に</a:t>
            </a:r>
            <a:br>
              <a:rPr lang="ja-JP" altLang="en-US" dirty="0"/>
            </a:br>
            <a:r>
              <a:rPr lang="ja-JP" altLang="en-US" dirty="0"/>
              <a:t>「いいね！」と「シェア」</a:t>
            </a:r>
          </a:p>
        </p:txBody>
      </p:sp>
      <p:sp>
        <p:nvSpPr>
          <p:cNvPr id="10" name="ホームベース 9"/>
          <p:cNvSpPr/>
          <p:nvPr/>
        </p:nvSpPr>
        <p:spPr bwMode="auto">
          <a:xfrm rot="5400000">
            <a:off x="4469117" y="3192923"/>
            <a:ext cx="1224136" cy="5184576"/>
          </a:xfrm>
          <a:prstGeom prst="homePlate">
            <a:avLst>
              <a:gd name="adj" fmla="val 35847"/>
            </a:avLst>
          </a:prstGeom>
          <a:solidFill>
            <a:srgbClr val="FFC000"/>
          </a:solidFill>
          <a:ln w="12700" cap="rnd" cmpd="sng" algn="ctr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vert270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Facebook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での「いいね！」、商品情報の「シェア」の実施方法等につきましては、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</a:pP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次ページのとおりと</a:t>
            </a:r>
            <a:r>
              <a:rPr lang="ja-JP" altLang="en-US" dirty="0" smtClean="0"/>
              <a:t>なります。</a:t>
            </a:r>
            <a:endParaRPr lang="ja-JP" altLang="en-US" dirty="0"/>
          </a:p>
        </p:txBody>
      </p:sp>
      <p:sp>
        <p:nvSpPr>
          <p:cNvPr id="11" name="角丸四角形 10"/>
          <p:cNvSpPr/>
          <p:nvPr/>
        </p:nvSpPr>
        <p:spPr bwMode="auto">
          <a:xfrm>
            <a:off x="2408836" y="777390"/>
            <a:ext cx="5339339" cy="419227"/>
          </a:xfrm>
          <a:prstGeom prst="roundRect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12700" cap="rnd" cmpd="sng" algn="ctr">
            <a:noFill/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「いいね！」コンテスト情報拡散フロー</a:t>
            </a:r>
          </a:p>
        </p:txBody>
      </p:sp>
    </p:spTree>
    <p:extLst>
      <p:ext uri="{BB962C8B-B14F-4D97-AF65-F5344CB8AC3E}">
        <p14:creationId xmlns:p14="http://schemas.microsoft.com/office/powerpoint/2010/main" val="1876076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 bwMode="auto">
          <a:xfrm>
            <a:off x="632520" y="3573016"/>
            <a:ext cx="4752528" cy="2952328"/>
          </a:xfrm>
          <a:prstGeom prst="rect">
            <a:avLst/>
          </a:prstGeom>
          <a:solidFill>
            <a:srgbClr val="FFFFFF"/>
          </a:solidFill>
          <a:ln w="6350" cap="rnd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874087" y="3962400"/>
            <a:ext cx="1382554" cy="2111379"/>
          </a:xfrm>
          <a:prstGeom prst="rect">
            <a:avLst/>
          </a:prstGeom>
          <a:solidFill>
            <a:srgbClr val="FFFFFF"/>
          </a:solidFill>
          <a:ln w="6350" cap="rnd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facebook</a:t>
            </a:r>
            <a:r>
              <a:rPr lang="ja-JP" altLang="en-US" dirty="0" smtClean="0"/>
              <a:t>コンテスト運用イメージ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1600" dirty="0" smtClean="0">
                <a:latin typeface="+mj-ea"/>
                <a:ea typeface="+mj-ea"/>
              </a:rPr>
              <a:t>ニッポンセレクト</a:t>
            </a:r>
            <a:r>
              <a:rPr lang="en-US" altLang="ja-JP" sz="1600" dirty="0" smtClean="0">
                <a:latin typeface="+mj-ea"/>
                <a:ea typeface="+mj-ea"/>
              </a:rPr>
              <a:t>.com</a:t>
            </a:r>
            <a:r>
              <a:rPr lang="ja-JP" altLang="en-US" sz="1600" dirty="0" smtClean="0">
                <a:latin typeface="+mj-ea"/>
                <a:ea typeface="+mj-ea"/>
              </a:rPr>
              <a:t>の</a:t>
            </a:r>
            <a:r>
              <a:rPr lang="en-US" altLang="ja-JP" sz="1600" dirty="0" err="1" smtClean="0">
                <a:latin typeface="+mj-ea"/>
                <a:ea typeface="+mj-ea"/>
              </a:rPr>
              <a:t>facebook</a:t>
            </a:r>
            <a:r>
              <a:rPr lang="ja-JP" altLang="en-US" sz="1600" dirty="0" smtClean="0">
                <a:latin typeface="+mj-ea"/>
                <a:ea typeface="+mj-ea"/>
              </a:rPr>
              <a:t>ページ内にコンテストコーナーを設置（食品・非食品別）します。</a:t>
            </a:r>
            <a:endParaRPr lang="en-US" altLang="ja-JP" sz="1600" dirty="0" smtClean="0">
              <a:latin typeface="+mj-ea"/>
              <a:ea typeface="+mj-ea"/>
            </a:endParaRPr>
          </a:p>
          <a:p>
            <a:r>
              <a:rPr lang="ja-JP" altLang="en-US" sz="1600" dirty="0" smtClean="0">
                <a:latin typeface="+mj-ea"/>
                <a:ea typeface="+mj-ea"/>
              </a:rPr>
              <a:t>エントリー商品</a:t>
            </a:r>
            <a:r>
              <a:rPr lang="ja-JP" altLang="en-US" sz="1600" dirty="0">
                <a:latin typeface="+mj-ea"/>
                <a:ea typeface="+mj-ea"/>
              </a:rPr>
              <a:t>（</a:t>
            </a:r>
            <a:r>
              <a:rPr lang="en-US" altLang="ja-JP" sz="1600" dirty="0">
                <a:latin typeface="+mj-ea"/>
                <a:ea typeface="+mj-ea"/>
              </a:rPr>
              <a:t>47</a:t>
            </a:r>
            <a:r>
              <a:rPr lang="ja-JP" altLang="en-US" sz="1600" dirty="0">
                <a:latin typeface="+mj-ea"/>
                <a:ea typeface="+mj-ea"/>
              </a:rPr>
              <a:t>商品）</a:t>
            </a:r>
            <a:r>
              <a:rPr lang="ja-JP" altLang="en-US" sz="1600" dirty="0" smtClean="0">
                <a:latin typeface="+mj-ea"/>
                <a:ea typeface="+mj-ea"/>
              </a:rPr>
              <a:t>を一覧表示し</a:t>
            </a:r>
            <a:r>
              <a:rPr lang="en-US" altLang="ja-JP" sz="1600" dirty="0" smtClean="0">
                <a:latin typeface="+mj-ea"/>
                <a:ea typeface="+mj-ea"/>
              </a:rPr>
              <a:t>『</a:t>
            </a:r>
            <a:r>
              <a:rPr lang="ja-JP" altLang="en-US" sz="1600" dirty="0" smtClean="0">
                <a:latin typeface="+mj-ea"/>
                <a:ea typeface="+mj-ea"/>
              </a:rPr>
              <a:t>いいね！</a:t>
            </a:r>
            <a:r>
              <a:rPr lang="en-US" altLang="ja-JP" sz="1600" dirty="0" smtClean="0">
                <a:latin typeface="+mj-ea"/>
                <a:ea typeface="+mj-ea"/>
              </a:rPr>
              <a:t>』</a:t>
            </a:r>
            <a:r>
              <a:rPr lang="ja-JP" altLang="en-US" sz="1600" dirty="0" smtClean="0">
                <a:latin typeface="+mj-ea"/>
                <a:ea typeface="+mj-ea"/>
              </a:rPr>
              <a:t>を募ります。</a:t>
            </a:r>
            <a:endParaRPr kumimoji="1" lang="ja-JP" altLang="en-US" sz="1600" dirty="0">
              <a:latin typeface="+mj-ea"/>
              <a:ea typeface="+mj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D49DFF-F3BE-4582-8D84-3CC74DFC01F5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18" y="1618656"/>
            <a:ext cx="2607877" cy="1900256"/>
          </a:xfrm>
          <a:prstGeom prst="rect">
            <a:avLst/>
          </a:prstGeom>
          <a:ln w="6350">
            <a:solidFill>
              <a:srgbClr val="808080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423" y="5802485"/>
            <a:ext cx="457695" cy="16403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397732" y="5776778"/>
            <a:ext cx="804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125</a:t>
            </a:r>
            <a:r>
              <a:rPr lang="ja-JP" altLang="en-US" sz="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</a:t>
            </a:r>
            <a:r>
              <a:rPr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</a:t>
            </a:r>
            <a:r>
              <a:rPr kumimoji="1"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シェア</a:t>
            </a:r>
            <a:endParaRPr kumimoji="1"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94423" y="4163220"/>
            <a:ext cx="1080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北海道</a:t>
            </a:r>
            <a:r>
              <a:rPr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代表</a:t>
            </a:r>
            <a:endParaRPr kumimoji="1"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021723" y="4440810"/>
            <a:ext cx="1080120" cy="12961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rnd" cmpd="sng" algn="ctr">
            <a:noFill/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258271" y="3962400"/>
            <a:ext cx="1382554" cy="2111379"/>
          </a:xfrm>
          <a:prstGeom prst="rect">
            <a:avLst/>
          </a:prstGeom>
          <a:solidFill>
            <a:srgbClr val="FFFFFF"/>
          </a:solidFill>
          <a:ln w="6350" cap="rnd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8607" y="5802485"/>
            <a:ext cx="457695" cy="164031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2378607" y="4163220"/>
            <a:ext cx="1080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青森県代表</a:t>
            </a:r>
            <a:endParaRPr kumimoji="1"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2405907" y="4440810"/>
            <a:ext cx="1080120" cy="12961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rnd" cmpd="sng" algn="ctr">
            <a:noFill/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3642454" y="3962400"/>
            <a:ext cx="1382554" cy="2111379"/>
          </a:xfrm>
          <a:prstGeom prst="rect">
            <a:avLst/>
          </a:prstGeom>
          <a:solidFill>
            <a:srgbClr val="FFFFFF"/>
          </a:solidFill>
          <a:ln w="6350" cap="rnd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790" y="5802485"/>
            <a:ext cx="457695" cy="164031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3762790" y="4163220"/>
            <a:ext cx="1080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岩手県代表</a:t>
            </a:r>
            <a:endParaRPr kumimoji="1"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3790090" y="4440810"/>
            <a:ext cx="1080120" cy="129614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rnd" cmpd="sng" algn="ctr">
            <a:noFill/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2" name="角丸四角形吹き出し 21"/>
          <p:cNvSpPr/>
          <p:nvPr/>
        </p:nvSpPr>
        <p:spPr bwMode="auto">
          <a:xfrm>
            <a:off x="632520" y="2949469"/>
            <a:ext cx="1301847" cy="610221"/>
          </a:xfrm>
          <a:prstGeom prst="wedgeRoundRectCallout">
            <a:avLst>
              <a:gd name="adj1" fmla="val 39106"/>
              <a:gd name="adj2" fmla="val 69108"/>
              <a:gd name="adj3" fmla="val 16667"/>
            </a:avLst>
          </a:prstGeom>
          <a:solidFill>
            <a:srgbClr val="FFC000"/>
          </a:solidFill>
          <a:ln w="12700" cap="rnd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</a:rPr>
              <a:t>ニッポンセレクト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</a:rPr>
              <a:t>.com</a:t>
            </a:r>
            <a:r>
              <a:rPr kumimoji="1" lang="ja-JP" altLang="en-US" sz="8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</a:rPr>
              <a:t>内に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</a:rPr>
              <a:t/>
            </a:r>
            <a:b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</a:rPr>
            </a:br>
            <a:r>
              <a:rPr kumimoji="1" lang="ja-JP" altLang="en-US" sz="8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</a:rPr>
              <a:t>コンテストコーナーを</a:t>
            </a:r>
            <a: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</a:rPr>
              <a:t/>
            </a:r>
            <a:br>
              <a:rPr kumimoji="1" lang="en-US" altLang="ja-JP" sz="8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</a:rPr>
            </a:br>
            <a:r>
              <a:rPr kumimoji="1" lang="ja-JP" altLang="en-US" sz="8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</a:rPr>
              <a:t>（食品</a:t>
            </a:r>
            <a:r>
              <a:rPr lang="ja-JP" altLang="en-US" sz="800" dirty="0" smtClean="0"/>
              <a:t>・非食品）を設置</a:t>
            </a:r>
            <a:endParaRPr kumimoji="1" lang="en-US" altLang="ja-JP" sz="800" b="0" i="0" u="none" strike="noStrike" cap="none" normalizeH="0" baseline="0" dirty="0" smtClean="0">
              <a:ln>
                <a:noFill/>
              </a:ln>
              <a:solidFill>
                <a:srgbClr val="292929"/>
              </a:solidFill>
              <a:effectLst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35942" y="6214525"/>
            <a:ext cx="41890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8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全</a:t>
            </a:r>
            <a:r>
              <a:rPr kumimoji="1" lang="en-US" altLang="ja-JP" sz="8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47</a:t>
            </a:r>
            <a:r>
              <a:rPr kumimoji="1" lang="ja-JP" altLang="en-US" sz="8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道府県商品を配置 </a:t>
            </a:r>
            <a:r>
              <a:rPr kumimoji="1" lang="en-US" altLang="ja-JP" sz="8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8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表示順は特定のロジック</a:t>
            </a:r>
            <a:r>
              <a:rPr kumimoji="1" lang="ja-JP" altLang="en-US" sz="80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で変更予定</a:t>
            </a:r>
            <a:endParaRPr kumimoji="1" lang="ja-JP" altLang="en-US" sz="8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 bwMode="auto">
          <a:xfrm>
            <a:off x="851758" y="3663833"/>
            <a:ext cx="4173249" cy="233035"/>
          </a:xfrm>
          <a:prstGeom prst="roundRect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12700" cap="rnd" cmpd="sng" algn="ctr">
            <a:noFill/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青年部「いいね！」コンテスト 食品部門</a:t>
            </a:r>
          </a:p>
        </p:txBody>
      </p:sp>
      <p:sp>
        <p:nvSpPr>
          <p:cNvPr id="26" name="四角形吹き出し 25"/>
          <p:cNvSpPr/>
          <p:nvPr/>
        </p:nvSpPr>
        <p:spPr bwMode="auto">
          <a:xfrm>
            <a:off x="5532684" y="1618656"/>
            <a:ext cx="4244852" cy="2674439"/>
          </a:xfrm>
          <a:prstGeom prst="wedgeRectCallout">
            <a:avLst>
              <a:gd name="adj1" fmla="val -67828"/>
              <a:gd name="adj2" fmla="val 70509"/>
            </a:avLst>
          </a:prstGeom>
          <a:solidFill>
            <a:schemeClr val="accent4">
              <a:lumMod val="10000"/>
              <a:lumOff val="90000"/>
            </a:schemeClr>
          </a:solidFill>
          <a:ln w="6350" cap="rnd" cmpd="sng" algn="ctr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108000" tIns="1080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「いいね！」のカウントアップは各エントリー商品に対して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「いいね！」を</a:t>
            </a:r>
            <a:r>
              <a:rPr lang="ja-JP" altLang="en-US" dirty="0" smtClean="0"/>
              <a:t>行った場合のみカウントされます。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900" dirty="0" smtClean="0">
                <a:solidFill>
                  <a:srgbClr val="FF9900"/>
                </a:solidFill>
              </a:rPr>
              <a:t>※</a:t>
            </a:r>
            <a:r>
              <a:rPr lang="ja-JP" altLang="en-US" sz="900" dirty="0" smtClean="0">
                <a:solidFill>
                  <a:srgbClr val="FF9900"/>
                </a:solidFill>
              </a:rPr>
              <a:t>ニッポンセレクト</a:t>
            </a:r>
            <a:r>
              <a:rPr lang="en-US" altLang="ja-JP" sz="900" dirty="0" smtClean="0">
                <a:solidFill>
                  <a:srgbClr val="FF9900"/>
                </a:solidFill>
              </a:rPr>
              <a:t>.com</a:t>
            </a:r>
            <a:r>
              <a:rPr lang="ja-JP" altLang="en-US" sz="900" dirty="0" smtClean="0">
                <a:solidFill>
                  <a:srgbClr val="FF9900"/>
                </a:solidFill>
              </a:rPr>
              <a:t>の</a:t>
            </a:r>
            <a:r>
              <a:rPr lang="en-US" altLang="ja-JP" sz="900" dirty="0" err="1" smtClean="0">
                <a:solidFill>
                  <a:srgbClr val="FF9900"/>
                </a:solidFill>
              </a:rPr>
              <a:t>facebook</a:t>
            </a:r>
            <a:r>
              <a:rPr lang="ja-JP" altLang="en-US" sz="900" dirty="0" smtClean="0">
                <a:solidFill>
                  <a:srgbClr val="FF9900"/>
                </a:solidFill>
              </a:rPr>
              <a:t>ページへの「いいね！」は</a:t>
            </a:r>
            <a:r>
              <a:rPr lang="en-US" altLang="ja-JP" sz="900" dirty="0" smtClean="0">
                <a:solidFill>
                  <a:srgbClr val="FF9900"/>
                </a:solidFill>
              </a:rPr>
              <a:t/>
            </a:r>
            <a:br>
              <a:rPr lang="en-US" altLang="ja-JP" sz="900" dirty="0" smtClean="0">
                <a:solidFill>
                  <a:srgbClr val="FF9900"/>
                </a:solidFill>
              </a:rPr>
            </a:br>
            <a:r>
              <a:rPr lang="ja-JP" altLang="en-US" sz="900" dirty="0" smtClean="0">
                <a:solidFill>
                  <a:srgbClr val="FF9900"/>
                </a:solidFill>
              </a:rPr>
              <a:t>カウントの対象になりませんが、情報拡散のために</a:t>
            </a:r>
            <a:r>
              <a:rPr lang="en-US" altLang="ja-JP" sz="900" dirty="0" err="1" smtClean="0">
                <a:solidFill>
                  <a:srgbClr val="FF9900"/>
                </a:solidFill>
              </a:rPr>
              <a:t>facebook</a:t>
            </a:r>
            <a:r>
              <a:rPr lang="ja-JP" altLang="en-US" sz="900" dirty="0" smtClean="0">
                <a:solidFill>
                  <a:srgbClr val="FF9900"/>
                </a:solidFill>
              </a:rPr>
              <a:t>ページにも</a:t>
            </a:r>
            <a:r>
              <a:rPr lang="en-US" altLang="ja-JP" sz="900" dirty="0" smtClean="0">
                <a:solidFill>
                  <a:srgbClr val="FF9900"/>
                </a:solidFill>
              </a:rPr>
              <a:t/>
            </a:r>
            <a:br>
              <a:rPr lang="en-US" altLang="ja-JP" sz="900" dirty="0" smtClean="0">
                <a:solidFill>
                  <a:srgbClr val="FF9900"/>
                </a:solidFill>
              </a:rPr>
            </a:br>
            <a:r>
              <a:rPr lang="ja-JP" altLang="en-US" sz="900" dirty="0" smtClean="0">
                <a:solidFill>
                  <a:srgbClr val="FF9900"/>
                </a:solidFill>
              </a:rPr>
              <a:t>「いいね！」をお願いいたします。</a:t>
            </a:r>
            <a:r>
              <a:rPr lang="en-US" altLang="ja-JP" sz="900" dirty="0" smtClean="0">
                <a:solidFill>
                  <a:srgbClr val="FF9900"/>
                </a:solidFill>
              </a:rPr>
              <a:t/>
            </a:r>
            <a:br>
              <a:rPr lang="en-US" altLang="ja-JP" sz="900" dirty="0" smtClean="0">
                <a:solidFill>
                  <a:srgbClr val="FF9900"/>
                </a:solidFill>
              </a:rPr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「いいね！」のカウントとなる対象は以下になります。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・個人の</a:t>
            </a:r>
            <a:r>
              <a:rPr lang="en-US" altLang="ja-JP" dirty="0" err="1" smtClean="0"/>
              <a:t>facebook</a:t>
            </a:r>
            <a:r>
              <a:rPr lang="ja-JP" altLang="en-US" dirty="0" smtClean="0"/>
              <a:t>アカウントから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・各青年部の</a:t>
            </a:r>
            <a:r>
              <a:rPr lang="en-US" altLang="ja-JP" dirty="0" err="1" smtClean="0"/>
              <a:t>facebook</a:t>
            </a:r>
            <a:r>
              <a:rPr lang="ja-JP" altLang="en-US" dirty="0" smtClean="0"/>
              <a:t>ページアカウントから</a:t>
            </a:r>
            <a:endParaRPr lang="en-US" altLang="ja-JP" dirty="0" smtClean="0"/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各アカウントで対象のエントリー商品情報を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『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シェア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』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していただくことにより、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各アカウントの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”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友達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”</a:t>
            </a: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のニュースフィードにも該当商品が表示され、</a:t>
            </a: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rgbClr val="292929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情報の拡散と「いいね！」獲得に繋がります。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807082" y="5776778"/>
            <a:ext cx="804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64</a:t>
            </a:r>
            <a:r>
              <a:rPr lang="ja-JP" altLang="en-US" sz="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</a:t>
            </a:r>
            <a:r>
              <a:rPr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</a:t>
            </a:r>
            <a:r>
              <a:rPr kumimoji="1"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シェア</a:t>
            </a:r>
            <a:endParaRPr kumimoji="1"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157710" y="5776778"/>
            <a:ext cx="804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88</a:t>
            </a:r>
            <a:r>
              <a:rPr lang="ja-JP" altLang="en-US" sz="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件</a:t>
            </a:r>
            <a:r>
              <a:rPr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</a:t>
            </a:r>
            <a:r>
              <a:rPr kumimoji="1"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シェア</a:t>
            </a:r>
            <a:endParaRPr kumimoji="1" lang="ja-JP" altLang="en-US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4469676" y="5776778"/>
            <a:ext cx="400534" cy="206830"/>
          </a:xfrm>
          <a:prstGeom prst="rect">
            <a:avLst/>
          </a:prstGeom>
          <a:noFill/>
          <a:ln w="254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5563" y="4163220"/>
            <a:ext cx="1519756" cy="2234680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</p:pic>
      <p:sp>
        <p:nvSpPr>
          <p:cNvPr id="14" name="円形吹き出し 13"/>
          <p:cNvSpPr/>
          <p:nvPr/>
        </p:nvSpPr>
        <p:spPr bwMode="auto">
          <a:xfrm>
            <a:off x="6095375" y="4340782"/>
            <a:ext cx="1585986" cy="1354614"/>
          </a:xfrm>
          <a:prstGeom prst="wedgeEllipseCallout">
            <a:avLst>
              <a:gd name="adj1" fmla="val 52708"/>
              <a:gd name="adj2" fmla="val 57480"/>
            </a:avLst>
          </a:prstGeom>
          <a:solidFill>
            <a:srgbClr val="FFFFCC"/>
          </a:solidFill>
          <a:ln w="12700" cap="rnd" cmpd="sng" algn="ctr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 smtClean="0">
                <a:solidFill>
                  <a:srgbClr val="0070C0"/>
                </a:solidFill>
              </a:rPr>
              <a:t>対象商品を</a:t>
            </a:r>
            <a:r>
              <a:rPr lang="en-US" altLang="ja-JP" sz="900" dirty="0" smtClean="0">
                <a:solidFill>
                  <a:srgbClr val="0070C0"/>
                </a:solidFill>
              </a:rPr>
              <a:t/>
            </a:r>
            <a:br>
              <a:rPr lang="en-US" altLang="ja-JP" sz="900" dirty="0" smtClean="0">
                <a:solidFill>
                  <a:srgbClr val="0070C0"/>
                </a:solidFill>
              </a:rPr>
            </a:br>
            <a:r>
              <a:rPr lang="ja-JP" altLang="en-US" sz="900" dirty="0" smtClean="0">
                <a:solidFill>
                  <a:srgbClr val="0070C0"/>
                </a:solidFill>
              </a:rPr>
              <a:t>シェアをしていただくと</a:t>
            </a:r>
            <a:r>
              <a:rPr lang="en-US" altLang="ja-JP" sz="900" dirty="0" smtClean="0">
                <a:solidFill>
                  <a:srgbClr val="0070C0"/>
                </a:solidFill>
              </a:rPr>
              <a:t/>
            </a:r>
            <a:br>
              <a:rPr lang="en-US" altLang="ja-JP" sz="900" dirty="0" smtClean="0">
                <a:solidFill>
                  <a:srgbClr val="0070C0"/>
                </a:solidFill>
              </a:rPr>
            </a:br>
            <a:r>
              <a:rPr lang="ja-JP" altLang="en-US" sz="900" dirty="0" smtClean="0">
                <a:solidFill>
                  <a:srgbClr val="0070C0"/>
                </a:solidFill>
              </a:rPr>
              <a:t>各アカウントの</a:t>
            </a:r>
            <a:r>
              <a:rPr lang="en-US" altLang="ja-JP" sz="900" dirty="0" smtClean="0">
                <a:solidFill>
                  <a:srgbClr val="0070C0"/>
                </a:solidFill>
              </a:rPr>
              <a:t>”</a:t>
            </a:r>
            <a:r>
              <a:rPr lang="ja-JP" altLang="en-US" sz="900" dirty="0" smtClean="0">
                <a:solidFill>
                  <a:srgbClr val="0070C0"/>
                </a:solidFill>
              </a:rPr>
              <a:t>友達</a:t>
            </a:r>
            <a:r>
              <a:rPr lang="en-US" altLang="ja-JP" sz="900" dirty="0" smtClean="0">
                <a:solidFill>
                  <a:srgbClr val="0070C0"/>
                </a:solidFill>
              </a:rPr>
              <a:t>”</a:t>
            </a:r>
            <a:r>
              <a:rPr lang="ja-JP" altLang="en-US" sz="900" dirty="0" smtClean="0">
                <a:solidFill>
                  <a:srgbClr val="0070C0"/>
                </a:solidFill>
              </a:rPr>
              <a:t>の</a:t>
            </a:r>
            <a:r>
              <a:rPr lang="en-US" altLang="ja-JP" sz="900" dirty="0" smtClean="0">
                <a:solidFill>
                  <a:srgbClr val="0070C0"/>
                </a:solidFill>
              </a:rPr>
              <a:t/>
            </a:r>
            <a:br>
              <a:rPr lang="en-US" altLang="ja-JP" sz="900" dirty="0" smtClean="0">
                <a:solidFill>
                  <a:srgbClr val="0070C0"/>
                </a:solidFill>
              </a:rPr>
            </a:br>
            <a:r>
              <a:rPr lang="ja-JP" altLang="en-US" sz="900" dirty="0" smtClean="0">
                <a:solidFill>
                  <a:srgbClr val="0070C0"/>
                </a:solidFill>
              </a:rPr>
              <a:t>ニュースフィードに</a:t>
            </a:r>
            <a:r>
              <a:rPr lang="en-US" altLang="ja-JP" sz="900" dirty="0" smtClean="0">
                <a:solidFill>
                  <a:srgbClr val="0070C0"/>
                </a:solidFill>
              </a:rPr>
              <a:t/>
            </a:r>
            <a:br>
              <a:rPr lang="en-US" altLang="ja-JP" sz="900" dirty="0" smtClean="0">
                <a:solidFill>
                  <a:srgbClr val="0070C0"/>
                </a:solidFill>
              </a:rPr>
            </a:br>
            <a:r>
              <a:rPr lang="ja-JP" altLang="en-US" sz="900" dirty="0" smtClean="0">
                <a:solidFill>
                  <a:srgbClr val="0070C0"/>
                </a:solidFill>
              </a:rPr>
              <a:t>シェアされた内容が</a:t>
            </a:r>
            <a:r>
              <a:rPr lang="en-US" altLang="ja-JP" sz="900" dirty="0" smtClean="0">
                <a:solidFill>
                  <a:srgbClr val="0070C0"/>
                </a:solidFill>
              </a:rPr>
              <a:t/>
            </a:r>
            <a:br>
              <a:rPr lang="en-US" altLang="ja-JP" sz="900" dirty="0" smtClean="0">
                <a:solidFill>
                  <a:srgbClr val="0070C0"/>
                </a:solidFill>
              </a:rPr>
            </a:br>
            <a:r>
              <a:rPr lang="ja-JP" altLang="en-US" sz="900" dirty="0" smtClean="0">
                <a:solidFill>
                  <a:srgbClr val="0070C0"/>
                </a:solidFill>
              </a:rPr>
              <a:t>表示されます。</a:t>
            </a:r>
            <a:endParaRPr kumimoji="1" lang="ja-JP" altLang="en-US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cxnSp>
        <p:nvCxnSpPr>
          <p:cNvPr id="30" name="直線矢印コネクタ 29"/>
          <p:cNvCxnSpPr>
            <a:stCxn id="29" idx="3"/>
          </p:cNvCxnSpPr>
          <p:nvPr/>
        </p:nvCxnSpPr>
        <p:spPr bwMode="auto">
          <a:xfrm>
            <a:off x="4870210" y="5880193"/>
            <a:ext cx="2963110" cy="0"/>
          </a:xfrm>
          <a:prstGeom prst="straightConnector1">
            <a:avLst/>
          </a:prstGeom>
          <a:solidFill>
            <a:srgbClr val="FFFFFF"/>
          </a:solidFill>
          <a:ln w="19050" cap="rnd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正方形/長方形 31"/>
          <p:cNvSpPr/>
          <p:nvPr/>
        </p:nvSpPr>
        <p:spPr bwMode="auto">
          <a:xfrm>
            <a:off x="1829068" y="2456682"/>
            <a:ext cx="400534" cy="206830"/>
          </a:xfrm>
          <a:prstGeom prst="rect">
            <a:avLst/>
          </a:prstGeom>
          <a:noFill/>
          <a:ln w="254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3" name="円形吹き出し 32"/>
          <p:cNvSpPr/>
          <p:nvPr/>
        </p:nvSpPr>
        <p:spPr bwMode="auto">
          <a:xfrm>
            <a:off x="2818611" y="1651687"/>
            <a:ext cx="1585986" cy="1354614"/>
          </a:xfrm>
          <a:prstGeom prst="wedgeEllipseCallout">
            <a:avLst>
              <a:gd name="adj1" fmla="val -78228"/>
              <a:gd name="adj2" fmla="val 17735"/>
            </a:avLst>
          </a:prstGeom>
          <a:solidFill>
            <a:srgbClr val="FFFFCC"/>
          </a:solidFill>
          <a:ln w="12700" cap="rnd" cmpd="sng" algn="ctr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900" dirty="0" smtClean="0">
                <a:solidFill>
                  <a:srgbClr val="0070C0"/>
                </a:solidFill>
              </a:rPr>
              <a:t>ニッポンセレクト</a:t>
            </a:r>
            <a:r>
              <a:rPr lang="en-US" altLang="ja-JP" sz="900" dirty="0" smtClean="0">
                <a:solidFill>
                  <a:srgbClr val="0070C0"/>
                </a:solidFill>
              </a:rPr>
              <a:t>.com</a:t>
            </a:r>
            <a:br>
              <a:rPr lang="en-US" altLang="ja-JP" sz="900" dirty="0" smtClean="0">
                <a:solidFill>
                  <a:srgbClr val="0070C0"/>
                </a:solidFill>
              </a:rPr>
            </a:br>
            <a:r>
              <a:rPr lang="en-US" altLang="ja-JP" sz="900" dirty="0" smtClean="0">
                <a:solidFill>
                  <a:srgbClr val="0070C0"/>
                </a:solidFill>
              </a:rPr>
              <a:t>Facebook</a:t>
            </a:r>
            <a:r>
              <a:rPr lang="ja-JP" altLang="en-US" sz="900" dirty="0" smtClean="0">
                <a:solidFill>
                  <a:srgbClr val="0070C0"/>
                </a:solidFill>
              </a:rPr>
              <a:t>ページ自体への</a:t>
            </a:r>
            <a:r>
              <a:rPr lang="en-US" altLang="ja-JP" sz="900" dirty="0" smtClean="0">
                <a:solidFill>
                  <a:srgbClr val="0070C0"/>
                </a:solidFill>
              </a:rPr>
              <a:t/>
            </a:r>
            <a:br>
              <a:rPr lang="en-US" altLang="ja-JP" sz="900" dirty="0" smtClean="0">
                <a:solidFill>
                  <a:srgbClr val="0070C0"/>
                </a:solidFill>
              </a:rPr>
            </a:br>
            <a:r>
              <a:rPr lang="ja-JP" altLang="en-US" sz="900" dirty="0" smtClean="0">
                <a:solidFill>
                  <a:srgbClr val="0070C0"/>
                </a:solidFill>
              </a:rPr>
              <a:t>「いいね！」ボタン</a:t>
            </a:r>
            <a:endParaRPr kumimoji="1" lang="ja-JP" altLang="en-US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34" name="正方形/長方形 33"/>
          <p:cNvSpPr/>
          <p:nvPr/>
        </p:nvSpPr>
        <p:spPr bwMode="auto">
          <a:xfrm>
            <a:off x="994423" y="5776778"/>
            <a:ext cx="481886" cy="189738"/>
          </a:xfrm>
          <a:prstGeom prst="rect">
            <a:avLst/>
          </a:prstGeom>
          <a:noFill/>
          <a:ln w="25400" cap="rnd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smtClean="0">
              <a:ln>
                <a:noFill/>
              </a:ln>
              <a:solidFill>
                <a:srgbClr val="292929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7" name="円形吹き出し 36"/>
          <p:cNvSpPr/>
          <p:nvPr/>
        </p:nvSpPr>
        <p:spPr bwMode="auto">
          <a:xfrm>
            <a:off x="348925" y="4797152"/>
            <a:ext cx="874345" cy="822800"/>
          </a:xfrm>
          <a:prstGeom prst="wedgeEllipseCallout">
            <a:avLst>
              <a:gd name="adj1" fmla="val 26739"/>
              <a:gd name="adj2" fmla="val 65753"/>
            </a:avLst>
          </a:prstGeom>
          <a:solidFill>
            <a:srgbClr val="FFFFCC"/>
          </a:solidFill>
          <a:ln w="12700" cap="rnd" cmpd="sng" algn="ctr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「いいね！」は</a:t>
            </a:r>
            <a:endParaRPr kumimoji="1" lang="en-US" altLang="ja-JP" sz="9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9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ここをクリック！</a:t>
            </a:r>
          </a:p>
        </p:txBody>
      </p:sp>
    </p:spTree>
    <p:extLst>
      <p:ext uri="{BB962C8B-B14F-4D97-AF65-F5344CB8AC3E}">
        <p14:creationId xmlns:p14="http://schemas.microsoft.com/office/powerpoint/2010/main" val="248340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orld">
  <a:themeElements>
    <a:clrScheme name="world 2">
      <a:dk1>
        <a:srgbClr val="003366"/>
      </a:dk1>
      <a:lt1>
        <a:srgbClr val="FFFFFF"/>
      </a:lt1>
      <a:dk2>
        <a:srgbClr val="006666"/>
      </a:dk2>
      <a:lt2>
        <a:srgbClr val="003366"/>
      </a:lt2>
      <a:accent1>
        <a:srgbClr val="99CC99"/>
      </a:accent1>
      <a:accent2>
        <a:srgbClr val="33CCCC"/>
      </a:accent2>
      <a:accent3>
        <a:srgbClr val="FFFFFF"/>
      </a:accent3>
      <a:accent4>
        <a:srgbClr val="002A56"/>
      </a:accent4>
      <a:accent5>
        <a:srgbClr val="CAE2CA"/>
      </a:accent5>
      <a:accent6>
        <a:srgbClr val="2DB9B9"/>
      </a:accent6>
      <a:hlink>
        <a:srgbClr val="666699"/>
      </a:hlink>
      <a:folHlink>
        <a:srgbClr val="CC99FF"/>
      </a:folHlink>
    </a:clrScheme>
    <a:fontScheme name="world">
      <a:majorFont>
        <a:latin typeface="HGP創英角ｺﾞｼｯｸUB"/>
        <a:ea typeface="HGP創英角ｺﾞｼｯｸUB"/>
        <a:cs typeface=""/>
      </a:majorFont>
      <a:minorFont>
        <a:latin typeface="A-OTF 新ゴ Pro B"/>
        <a:ea typeface="A-OTF 新ゴ Pro 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rnd" cmpd="sng" algn="ctr">
          <a:solidFill>
            <a:srgbClr val="808080"/>
          </a:solidFill>
          <a:prstDash val="sysDot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rgbClr val="292929"/>
            </a:solidFill>
            <a:effectLst/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rnd" cmpd="sng" algn="ctr">
          <a:solidFill>
            <a:srgbClr val="808080"/>
          </a:solidFill>
          <a:prstDash val="sysDot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rgbClr val="292929"/>
            </a:solidFill>
            <a:effectLst/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lnDef>
  </a:objectDefaults>
  <a:extraClrSchemeLst>
    <a:extraClrScheme>
      <a:clrScheme name="world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rld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rld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9408</TotalTime>
  <Words>202</Words>
  <Application>Microsoft Office PowerPoint</Application>
  <PresentationFormat>A4 210 x 297 mm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world</vt:lpstr>
      <vt:lpstr>facebookでの情報の拡散について</vt:lpstr>
      <vt:lpstr>facebookコンテスト運用イメージ</vt:lpstr>
    </vt:vector>
  </TitlesOfParts>
  <Company>sandglass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サンドグラス株式会社</dc:title>
  <dc:creator>yohei.sakai</dc:creator>
  <cp:lastModifiedBy>戸澤 瞬</cp:lastModifiedBy>
  <cp:revision>1906</cp:revision>
  <cp:lastPrinted>2014-09-24T09:25:02Z</cp:lastPrinted>
  <dcterms:created xsi:type="dcterms:W3CDTF">2007-11-06T07:04:02Z</dcterms:created>
  <dcterms:modified xsi:type="dcterms:W3CDTF">2014-09-29T08:38:29Z</dcterms:modified>
</cp:coreProperties>
</file>